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8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4" r:id="rId11"/>
    <p:sldId id="265" r:id="rId12"/>
    <p:sldId id="267" r:id="rId13"/>
    <p:sldId id="268" r:id="rId14"/>
    <p:sldId id="269" r:id="rId15"/>
    <p:sldId id="290" r:id="rId16"/>
    <p:sldId id="289" r:id="rId17"/>
    <p:sldId id="291" r:id="rId18"/>
    <p:sldId id="275" r:id="rId19"/>
    <p:sldId id="283" r:id="rId20"/>
    <p:sldId id="285" r:id="rId21"/>
    <p:sldId id="286" r:id="rId22"/>
    <p:sldId id="284" r:id="rId23"/>
    <p:sldId id="279" r:id="rId24"/>
    <p:sldId id="277" r:id="rId25"/>
    <p:sldId id="278" r:id="rId26"/>
    <p:sldId id="280" r:id="rId27"/>
    <p:sldId id="281" r:id="rId28"/>
    <p:sldId id="287" r:id="rId29"/>
    <p:sldId id="288" r:id="rId30"/>
    <p:sldId id="292" r:id="rId31"/>
    <p:sldId id="293" r:id="rId32"/>
    <p:sldId id="294" r:id="rId33"/>
    <p:sldId id="295" r:id="rId34"/>
    <p:sldId id="296" r:id="rId35"/>
    <p:sldId id="297" r:id="rId36"/>
    <p:sldId id="29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856" autoAdjust="0"/>
  </p:normalViewPr>
  <p:slideViewPr>
    <p:cSldViewPr>
      <p:cViewPr varScale="1">
        <p:scale>
          <a:sx n="85" d="100"/>
          <a:sy n="85" d="100"/>
        </p:scale>
        <p:origin x="-1378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E2542-9BB4-44B8-B7CF-AAF3FBBB625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1ED1D-18E4-44B0-A90C-57545425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6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ED1D-18E4-44B0-A90C-5754542550A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47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ED1D-18E4-44B0-A90C-5754542550A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24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521C796B-EA2A-4F32-A640-EE703A270E3B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A4C2B04-F399-47DB-B718-3EAED7320143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instagram.com/businesspromotions234?igshid=YTQwZjQ0NmI0OA=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831" y="980728"/>
            <a:ext cx="8371656" cy="2637054"/>
          </a:xfrm>
        </p:spPr>
        <p:txBody>
          <a:bodyPr/>
          <a:lstStyle/>
          <a:p>
            <a:r>
              <a:rPr lang="en-GB" dirty="0" smtClean="0"/>
              <a:t>   DIGITAL MARKETING PROJECT                    			   PHASE 2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293096"/>
            <a:ext cx="7406640" cy="230425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>
                <a:solidFill>
                  <a:schemeClr val="tx2">
                    <a:lumMod val="50000"/>
                  </a:schemeClr>
                </a:solidFill>
              </a:rPr>
              <a:t>                                            TEAM ID :- LTVIP2023TMID10345</a:t>
            </a:r>
          </a:p>
          <a:p>
            <a:r>
              <a:rPr lang="en-GB" dirty="0" smtClean="0">
                <a:solidFill>
                  <a:schemeClr val="tx2">
                    <a:lumMod val="50000"/>
                  </a:schemeClr>
                </a:solidFill>
              </a:rPr>
              <a:t>                                                   TEAM LEAD: DOLA.SNEHITHA</a:t>
            </a:r>
          </a:p>
          <a:p>
            <a:r>
              <a:rPr lang="en-GB" dirty="0" smtClean="0">
                <a:solidFill>
                  <a:schemeClr val="tx2">
                    <a:lumMod val="50000"/>
                  </a:schemeClr>
                </a:solidFill>
              </a:rPr>
              <a:t>                                               MEMBERS: GALLA.RAMYA </a:t>
            </a:r>
          </a:p>
          <a:p>
            <a:r>
              <a:rPr lang="en-GB" dirty="0" smtClean="0">
                <a:solidFill>
                  <a:schemeClr val="tx2">
                    <a:lumMod val="50000"/>
                  </a:schemeClr>
                </a:solidFill>
              </a:rPr>
              <a:t>                                                                                 GODDU.INDIRAMMA</a:t>
            </a:r>
          </a:p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tx2">
                    <a:lumMod val="50000"/>
                  </a:schemeClr>
                </a:solidFill>
              </a:rPr>
              <a:t>                                                                    LOTTI.PAVANI</a:t>
            </a:r>
          </a:p>
          <a:p>
            <a:r>
              <a:rPr lang="en-GB" smtClean="0">
                <a:solidFill>
                  <a:schemeClr val="tx2">
                    <a:lumMod val="50000"/>
                  </a:schemeClr>
                </a:solidFill>
              </a:rPr>
              <a:t>                                                                              NASARI.BHARGAVI</a:t>
            </a:r>
            <a:endParaRPr lang="en-GB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50000"/>
                  </a:schemeClr>
                </a:solidFill>
              </a:rPr>
              <a:t>                     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4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221560"/>
          </a:xfrm>
        </p:spPr>
        <p:txBody>
          <a:bodyPr>
            <a:normAutofit fontScale="77500" lnSpcReduction="20000"/>
          </a:bodyPr>
          <a:lstStyle/>
          <a:p>
            <a:r>
              <a:rPr lang="en-GB" b="1" u="sng" dirty="0" smtClean="0"/>
              <a:t>GOALS&amp;KPIs:</a:t>
            </a:r>
          </a:p>
          <a:p>
            <a:r>
              <a:rPr lang="en-GB" b="1" dirty="0" smtClean="0"/>
              <a:t>Goal-1</a:t>
            </a:r>
            <a:r>
              <a:rPr lang="en-GB" dirty="0"/>
              <a:t>: Increase the market share of </a:t>
            </a:r>
            <a:r>
              <a:rPr lang="en-GB" dirty="0" err="1"/>
              <a:t>Amul</a:t>
            </a:r>
            <a:r>
              <a:rPr lang="en-GB" dirty="0"/>
              <a:t> butter in India by 10% in the next year</a:t>
            </a:r>
            <a:r>
              <a:rPr lang="en-GB" dirty="0" smtClean="0"/>
              <a:t>.</a:t>
            </a:r>
          </a:p>
          <a:p>
            <a:r>
              <a:rPr lang="en-GB" b="1" dirty="0" smtClean="0"/>
              <a:t>KPI-1</a:t>
            </a:r>
            <a:r>
              <a:rPr lang="en-GB" dirty="0"/>
              <a:t>: Monthly sales volume of </a:t>
            </a:r>
            <a:r>
              <a:rPr lang="en-GB" dirty="0" err="1"/>
              <a:t>Amul</a:t>
            </a:r>
            <a:r>
              <a:rPr lang="en-GB" dirty="0"/>
              <a:t> butter in different regions and channels. </a:t>
            </a:r>
          </a:p>
          <a:p>
            <a:r>
              <a:rPr lang="en-GB" b="1" dirty="0" smtClean="0"/>
              <a:t>KPI-2</a:t>
            </a:r>
            <a:r>
              <a:rPr lang="en-GB" dirty="0"/>
              <a:t>: Monthly market share of </a:t>
            </a:r>
            <a:r>
              <a:rPr lang="en-GB" dirty="0" err="1"/>
              <a:t>Amul</a:t>
            </a:r>
            <a:r>
              <a:rPr lang="en-GB" dirty="0"/>
              <a:t> butter compared to competitors</a:t>
            </a:r>
            <a:r>
              <a:rPr lang="en-GB" dirty="0" smtClean="0"/>
              <a:t>.</a:t>
            </a:r>
          </a:p>
          <a:p>
            <a:r>
              <a:rPr lang="en-GB" b="1" dirty="0" smtClean="0"/>
              <a:t>Goal-2</a:t>
            </a:r>
            <a:r>
              <a:rPr lang="en-GB" b="1" dirty="0"/>
              <a:t>: </a:t>
            </a:r>
            <a:r>
              <a:rPr lang="en-GB" dirty="0"/>
              <a:t>Improve the customer satisfaction and loyalty of </a:t>
            </a:r>
            <a:r>
              <a:rPr lang="en-GB" dirty="0" err="1"/>
              <a:t>Amul</a:t>
            </a:r>
            <a:r>
              <a:rPr lang="en-GB" dirty="0"/>
              <a:t> products by 15% in the next six months. </a:t>
            </a:r>
            <a:endParaRPr lang="en-GB" dirty="0" smtClean="0"/>
          </a:p>
          <a:p>
            <a:r>
              <a:rPr lang="en-GB" b="1" dirty="0" smtClean="0"/>
              <a:t>KPI-1</a:t>
            </a:r>
            <a:r>
              <a:rPr lang="en-GB" b="1" dirty="0"/>
              <a:t>: </a:t>
            </a:r>
            <a:r>
              <a:rPr lang="en-GB" dirty="0"/>
              <a:t>Monthly customer satisfaction survey results and Net Promoter Score (NPS) of </a:t>
            </a:r>
            <a:r>
              <a:rPr lang="en-GB" dirty="0" err="1"/>
              <a:t>Amul</a:t>
            </a:r>
            <a:r>
              <a:rPr lang="en-GB" dirty="0"/>
              <a:t> products. </a:t>
            </a:r>
            <a:endParaRPr lang="en-GB" dirty="0" smtClean="0"/>
          </a:p>
          <a:p>
            <a:r>
              <a:rPr lang="en-GB" b="1" dirty="0" smtClean="0"/>
              <a:t>KPI-2</a:t>
            </a:r>
            <a:r>
              <a:rPr lang="en-GB" b="1" dirty="0"/>
              <a:t>: </a:t>
            </a:r>
            <a:r>
              <a:rPr lang="en-GB" dirty="0"/>
              <a:t>Monthly customer retention and churn rate of </a:t>
            </a:r>
            <a:r>
              <a:rPr lang="en-GB" dirty="0" err="1"/>
              <a:t>Amul</a:t>
            </a:r>
            <a:r>
              <a:rPr lang="en-GB" dirty="0"/>
              <a:t> products</a:t>
            </a:r>
            <a:r>
              <a:rPr lang="en-GB" dirty="0" smtClean="0"/>
              <a:t>.</a:t>
            </a:r>
          </a:p>
          <a:p>
            <a:r>
              <a:rPr lang="en-GB" b="1" dirty="0" smtClean="0"/>
              <a:t>Goal-3</a:t>
            </a:r>
            <a:r>
              <a:rPr lang="en-GB" b="1" dirty="0"/>
              <a:t>: </a:t>
            </a:r>
            <a:r>
              <a:rPr lang="en-GB" dirty="0"/>
              <a:t>Enhance the brand awareness and reputation of </a:t>
            </a:r>
            <a:r>
              <a:rPr lang="en-GB" dirty="0" err="1"/>
              <a:t>Amul</a:t>
            </a:r>
            <a:r>
              <a:rPr lang="en-GB" dirty="0"/>
              <a:t> as a socially responsible and environmentally friendly company by 20% in the next year. </a:t>
            </a:r>
            <a:endParaRPr lang="en-GB" dirty="0" smtClean="0"/>
          </a:p>
          <a:p>
            <a:r>
              <a:rPr lang="en-GB" b="1" dirty="0" smtClean="0"/>
              <a:t>KPI-1</a:t>
            </a:r>
            <a:r>
              <a:rPr lang="en-GB" b="1" dirty="0"/>
              <a:t>: </a:t>
            </a:r>
            <a:r>
              <a:rPr lang="en-GB" dirty="0"/>
              <a:t>Monthly media coverage and social media mentions of </a:t>
            </a:r>
            <a:r>
              <a:rPr lang="en-GB" dirty="0" err="1"/>
              <a:t>Amul's</a:t>
            </a:r>
            <a:r>
              <a:rPr lang="en-GB" dirty="0"/>
              <a:t> corporate social responsibility (CSR) initiatives and achievements. </a:t>
            </a:r>
            <a:endParaRPr lang="en-GB" dirty="0" smtClean="0"/>
          </a:p>
          <a:p>
            <a:r>
              <a:rPr lang="en-GB" b="1" dirty="0" smtClean="0"/>
              <a:t>KPI-2: </a:t>
            </a:r>
            <a:r>
              <a:rPr lang="en-GB" dirty="0"/>
              <a:t>Monthly carbon footprint and waste reduction of </a:t>
            </a:r>
            <a:r>
              <a:rPr lang="en-GB" dirty="0" err="1"/>
              <a:t>Amul's</a:t>
            </a:r>
            <a:r>
              <a:rPr lang="en-GB" dirty="0"/>
              <a:t> operations and supply </a:t>
            </a:r>
            <a:r>
              <a:rPr lang="en-GB" dirty="0" smtClean="0"/>
              <a:t>chain.</a:t>
            </a:r>
          </a:p>
          <a:p>
            <a:pPr marL="82296" indent="0">
              <a:buNone/>
            </a:pPr>
            <a:endParaRPr lang="en-GB" dirty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SMART GOALS AND KPIs OF AMUL: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324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 smtClean="0"/>
              <a:t>Goal-4</a:t>
            </a:r>
            <a:r>
              <a:rPr lang="en-GB" b="1" dirty="0"/>
              <a:t>: </a:t>
            </a:r>
            <a:r>
              <a:rPr lang="en-GB" dirty="0"/>
              <a:t>Expand the international presence and export of </a:t>
            </a:r>
            <a:r>
              <a:rPr lang="en-GB" dirty="0" err="1"/>
              <a:t>Amul</a:t>
            </a:r>
            <a:r>
              <a:rPr lang="en-GB" dirty="0"/>
              <a:t> products by 25% in the next two </a:t>
            </a:r>
            <a:r>
              <a:rPr lang="en-GB" dirty="0" smtClean="0"/>
              <a:t>years.</a:t>
            </a:r>
          </a:p>
          <a:p>
            <a:r>
              <a:rPr lang="en-GB" b="1" dirty="0" smtClean="0"/>
              <a:t>KPI-1</a:t>
            </a:r>
            <a:r>
              <a:rPr lang="en-GB" b="1" dirty="0"/>
              <a:t>:</a:t>
            </a:r>
            <a:r>
              <a:rPr lang="en-GB" dirty="0"/>
              <a:t> Monthly export volume and revenue of </a:t>
            </a:r>
            <a:r>
              <a:rPr lang="en-GB" dirty="0" err="1"/>
              <a:t>Amul</a:t>
            </a:r>
            <a:r>
              <a:rPr lang="en-GB" dirty="0"/>
              <a:t> products to different countries and regions. </a:t>
            </a:r>
          </a:p>
          <a:p>
            <a:r>
              <a:rPr lang="en-GB" b="1" dirty="0" smtClean="0"/>
              <a:t>KPI-2</a:t>
            </a:r>
            <a:r>
              <a:rPr lang="en-GB" b="1" dirty="0"/>
              <a:t>: </a:t>
            </a:r>
            <a:r>
              <a:rPr lang="en-GB" dirty="0"/>
              <a:t>Monthly market penetration and growth rate of </a:t>
            </a:r>
            <a:r>
              <a:rPr lang="en-GB" dirty="0" err="1"/>
              <a:t>Amul</a:t>
            </a:r>
            <a:r>
              <a:rPr lang="en-GB" dirty="0"/>
              <a:t> products in different countries and </a:t>
            </a:r>
            <a:r>
              <a:rPr lang="en-GB" dirty="0" smtClean="0"/>
              <a:t>regions.</a:t>
            </a:r>
          </a:p>
          <a:p>
            <a:r>
              <a:rPr lang="en-GB" b="1" dirty="0" smtClean="0"/>
              <a:t>Goal-5</a:t>
            </a:r>
            <a:r>
              <a:rPr lang="en-GB" b="1" dirty="0"/>
              <a:t>: </a:t>
            </a:r>
            <a:r>
              <a:rPr lang="en-GB" dirty="0"/>
              <a:t>Innovate and launch new products that cater to the changing needs and preferences of customers by 30% in the next three years. </a:t>
            </a:r>
            <a:endParaRPr lang="en-GB" dirty="0" smtClean="0"/>
          </a:p>
          <a:p>
            <a:r>
              <a:rPr lang="en-GB" b="1" dirty="0" smtClean="0"/>
              <a:t>KPI-1</a:t>
            </a:r>
            <a:r>
              <a:rPr lang="en-GB" b="1" dirty="0"/>
              <a:t>: </a:t>
            </a:r>
            <a:r>
              <a:rPr lang="en-GB" dirty="0"/>
              <a:t>Monthly research and development (R&amp;D) expenditure and output of </a:t>
            </a:r>
            <a:r>
              <a:rPr lang="en-GB" dirty="0" err="1"/>
              <a:t>Amul's</a:t>
            </a:r>
            <a:r>
              <a:rPr lang="en-GB" dirty="0"/>
              <a:t> innovation </a:t>
            </a:r>
            <a:r>
              <a:rPr lang="en-GB" dirty="0" smtClean="0"/>
              <a:t>team.</a:t>
            </a:r>
          </a:p>
          <a:p>
            <a:r>
              <a:rPr lang="en-GB" b="1" dirty="0" smtClean="0"/>
              <a:t>KPI-2</a:t>
            </a:r>
            <a:r>
              <a:rPr lang="en-GB" b="1" dirty="0"/>
              <a:t>: </a:t>
            </a:r>
            <a:r>
              <a:rPr lang="en-GB" dirty="0"/>
              <a:t>Monthly new product launch and performance of </a:t>
            </a:r>
            <a:r>
              <a:rPr lang="en-GB" dirty="0" err="1"/>
              <a:t>Amul's</a:t>
            </a:r>
            <a:r>
              <a:rPr lang="en-GB" dirty="0"/>
              <a:t> product portfolio.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494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1988840"/>
            <a:ext cx="7408333" cy="4137323"/>
          </a:xfrm>
        </p:spPr>
        <p:txBody>
          <a:bodyPr>
            <a:normAutofit fontScale="70000" lnSpcReduction="20000"/>
          </a:bodyPr>
          <a:lstStyle/>
          <a:p>
            <a:pPr marL="82296" indent="0">
              <a:buNone/>
            </a:pPr>
            <a:endParaRPr lang="en-GB" sz="3600" b="1" u="sng" dirty="0" smtClean="0"/>
          </a:p>
          <a:p>
            <a:r>
              <a:rPr lang="en-GB" b="1" u="sng" dirty="0" smtClean="0"/>
              <a:t>Demographics</a:t>
            </a:r>
            <a:r>
              <a:rPr lang="en-GB" b="1" u="sng" dirty="0"/>
              <a:t>: </a:t>
            </a:r>
            <a:r>
              <a:rPr lang="en-GB" b="1" dirty="0"/>
              <a:t> </a:t>
            </a:r>
            <a:r>
              <a:rPr lang="en-GB" dirty="0" err="1" smtClean="0"/>
              <a:t>Amul</a:t>
            </a:r>
            <a:r>
              <a:rPr lang="en-GB" dirty="0" smtClean="0"/>
              <a:t> </a:t>
            </a:r>
            <a:r>
              <a:rPr lang="en-GB" dirty="0"/>
              <a:t>targets consumers from all age groups, from the toddlers to late </a:t>
            </a:r>
            <a:r>
              <a:rPr lang="en-GB" dirty="0" smtClean="0"/>
              <a:t>70s, </a:t>
            </a:r>
            <a:r>
              <a:rPr lang="en-GB" dirty="0"/>
              <a:t>and all income groups⁵. </a:t>
            </a:r>
            <a:r>
              <a:rPr lang="en-GB" dirty="0" err="1"/>
              <a:t>Amul</a:t>
            </a:r>
            <a:r>
              <a:rPr lang="en-GB" dirty="0"/>
              <a:t> caters to both urban and rural markets, with a presence in over 3,000 towns across India³. </a:t>
            </a:r>
            <a:r>
              <a:rPr lang="en-GB" dirty="0" err="1"/>
              <a:t>Amul</a:t>
            </a:r>
            <a:r>
              <a:rPr lang="en-GB" dirty="0"/>
              <a:t> also exports its products to various countries, such as the USA, UK, Australia, Canada, Singapore, UAE, and </a:t>
            </a:r>
            <a:r>
              <a:rPr lang="en-GB" dirty="0" smtClean="0"/>
              <a:t>more.</a:t>
            </a:r>
          </a:p>
          <a:p>
            <a:r>
              <a:rPr lang="en-GB" dirty="0"/>
              <a:t>Age: 25-45 years </a:t>
            </a:r>
            <a:r>
              <a:rPr lang="en-GB" dirty="0" smtClean="0"/>
              <a:t>old</a:t>
            </a:r>
          </a:p>
          <a:p>
            <a:r>
              <a:rPr lang="en-GB" dirty="0" smtClean="0"/>
              <a:t>Gender</a:t>
            </a:r>
            <a:r>
              <a:rPr lang="en-GB" dirty="0"/>
              <a:t>: Male or </a:t>
            </a:r>
            <a:r>
              <a:rPr lang="en-GB" dirty="0" smtClean="0"/>
              <a:t>Female</a:t>
            </a:r>
          </a:p>
          <a:p>
            <a:r>
              <a:rPr lang="en-GB" dirty="0" smtClean="0"/>
              <a:t>Location</a:t>
            </a:r>
            <a:r>
              <a:rPr lang="en-GB" dirty="0"/>
              <a:t>: Urban and semi-urban areas in </a:t>
            </a:r>
            <a:r>
              <a:rPr lang="en-GB" dirty="0" smtClean="0"/>
              <a:t>India</a:t>
            </a:r>
          </a:p>
          <a:p>
            <a:r>
              <a:rPr lang="en-GB" dirty="0" smtClean="0"/>
              <a:t>Income</a:t>
            </a:r>
            <a:r>
              <a:rPr lang="en-GB" dirty="0"/>
              <a:t>: Middle to upper-middle class</a:t>
            </a:r>
            <a:endParaRPr lang="en-GB" dirty="0" smtClean="0"/>
          </a:p>
          <a:p>
            <a:r>
              <a:rPr lang="en-GB" b="1" u="sng" dirty="0" smtClean="0"/>
              <a:t>Psychographics</a:t>
            </a:r>
            <a:r>
              <a:rPr lang="en-GB" b="1" u="sng" dirty="0"/>
              <a:t>: </a:t>
            </a:r>
            <a:r>
              <a:rPr lang="en-GB" b="1" dirty="0" smtClean="0"/>
              <a:t> </a:t>
            </a:r>
            <a:r>
              <a:rPr lang="en-GB" dirty="0" err="1" smtClean="0"/>
              <a:t>Amul</a:t>
            </a:r>
            <a:r>
              <a:rPr lang="en-GB" dirty="0" smtClean="0"/>
              <a:t> </a:t>
            </a:r>
            <a:r>
              <a:rPr lang="en-GB" dirty="0"/>
              <a:t>appeals to consumers who value quality, taste, health, and affordability in their dairy products. </a:t>
            </a:r>
            <a:r>
              <a:rPr lang="en-GB" dirty="0" err="1"/>
              <a:t>Amul</a:t>
            </a:r>
            <a:r>
              <a:rPr lang="en-GB" dirty="0"/>
              <a:t> also connects with consumers who are patriotic, family-oriented, and socially conscious. </a:t>
            </a:r>
            <a:r>
              <a:rPr lang="en-GB" dirty="0" err="1"/>
              <a:t>Amul's</a:t>
            </a:r>
            <a:r>
              <a:rPr lang="en-GB" dirty="0"/>
              <a:t> tagline "The Taste of India" reflects its pride in being an Indian brand that represents the diversity and richness of the country's culture and </a:t>
            </a:r>
            <a:r>
              <a:rPr lang="en-GB" dirty="0" smtClean="0"/>
              <a:t>cuisine. </a:t>
            </a:r>
            <a:r>
              <a:rPr lang="en-GB" dirty="0" err="1"/>
              <a:t>Amul</a:t>
            </a:r>
            <a:r>
              <a:rPr lang="en-GB" dirty="0"/>
              <a:t> also supports the welfare of farmers and rural development through its cooperative </a:t>
            </a:r>
            <a:r>
              <a:rPr lang="en-GB" dirty="0" smtClean="0"/>
              <a:t>model.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BUYER’S/AUDIENCE’S PERSONA:</a:t>
            </a:r>
            <a:br>
              <a:rPr lang="en-GB" dirty="0" smtClean="0"/>
            </a:br>
            <a:r>
              <a:rPr lang="en-GB" dirty="0" smtClean="0"/>
              <a:t>        Target Audiences of </a:t>
            </a:r>
            <a:r>
              <a:rPr lang="en-GB" dirty="0" err="1" smtClean="0"/>
              <a:t>Amul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31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1772816"/>
            <a:ext cx="7408333" cy="4353347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Health-Conscious Homemaker</a:t>
            </a:r>
          </a:p>
          <a:p>
            <a:r>
              <a:rPr lang="en-GB" dirty="0"/>
              <a:t> Values health and wellness as a top priority.</a:t>
            </a:r>
          </a:p>
          <a:p>
            <a:r>
              <a:rPr lang="en-GB" dirty="0"/>
              <a:t>Seeks natural and nutritious food options.</a:t>
            </a:r>
          </a:p>
          <a:p>
            <a:r>
              <a:rPr lang="en-GB" dirty="0"/>
              <a:t>Enjoys cooking and experimenting with recipes.</a:t>
            </a:r>
          </a:p>
          <a:p>
            <a:r>
              <a:rPr lang="en-GB" dirty="0"/>
              <a:t>Cares about sustainability and ethical food production.</a:t>
            </a:r>
          </a:p>
          <a:p>
            <a:r>
              <a:rPr lang="en-GB" dirty="0"/>
              <a:t>Appreciates traditional and time-tested brands like </a:t>
            </a:r>
            <a:r>
              <a:rPr lang="en-GB" dirty="0" err="1" smtClean="0"/>
              <a:t>Amul</a:t>
            </a:r>
            <a:r>
              <a:rPr lang="en-GB" dirty="0" smtClean="0"/>
              <a:t>.</a:t>
            </a:r>
          </a:p>
          <a:p>
            <a:r>
              <a:rPr lang="en-GB" b="1" u="sng" dirty="0" smtClean="0"/>
              <a:t>Behaviour </a:t>
            </a:r>
            <a:r>
              <a:rPr lang="en-GB" b="1" u="sng" dirty="0"/>
              <a:t>and Interests: </a:t>
            </a:r>
            <a:r>
              <a:rPr lang="en-GB" dirty="0" err="1"/>
              <a:t>Amul</a:t>
            </a:r>
            <a:r>
              <a:rPr lang="en-GB" dirty="0"/>
              <a:t> targets consumers who have a regular consumption of dairy products, such as milk, butter, cheese, ice cream, etc. </a:t>
            </a:r>
            <a:r>
              <a:rPr lang="en-GB" dirty="0" err="1"/>
              <a:t>Amul</a:t>
            </a:r>
            <a:r>
              <a:rPr lang="en-GB" dirty="0"/>
              <a:t> also attracts consumers who are interested in trying new and innovative products, such as probiotic drinks, sugar-free ice creams, chocolate pizzas, etc. </a:t>
            </a:r>
            <a:r>
              <a:rPr lang="en-GB" dirty="0" err="1"/>
              <a:t>Amul</a:t>
            </a:r>
            <a:r>
              <a:rPr lang="en-GB" dirty="0"/>
              <a:t> also engages consumers who are interested in current affairs, social issues, and popular culture through its witty and humorous advertisements featuring the iconic </a:t>
            </a:r>
            <a:r>
              <a:rPr lang="en-GB" dirty="0" err="1"/>
              <a:t>Amul</a:t>
            </a:r>
            <a:r>
              <a:rPr lang="en-GB" dirty="0"/>
              <a:t> girl. </a:t>
            </a:r>
            <a:endParaRPr lang="en-GB" dirty="0" smtClean="0"/>
          </a:p>
          <a:p>
            <a:r>
              <a:rPr lang="en-GB" dirty="0" smtClean="0"/>
              <a:t>Age</a:t>
            </a:r>
            <a:r>
              <a:rPr lang="en-GB" dirty="0"/>
              <a:t>: 25-45 years </a:t>
            </a:r>
            <a:r>
              <a:rPr lang="en-GB" dirty="0" smtClean="0"/>
              <a:t>old.</a:t>
            </a:r>
          </a:p>
          <a:p>
            <a:r>
              <a:rPr lang="en-GB" dirty="0" smtClean="0"/>
              <a:t>Gender</a:t>
            </a:r>
            <a:r>
              <a:rPr lang="en-GB" dirty="0"/>
              <a:t>: Both male and </a:t>
            </a:r>
            <a:r>
              <a:rPr lang="en-GB" dirty="0" smtClean="0"/>
              <a:t>female.</a:t>
            </a:r>
          </a:p>
          <a:p>
            <a:r>
              <a:rPr lang="en-GB" dirty="0" smtClean="0"/>
              <a:t>Location</a:t>
            </a:r>
            <a:r>
              <a:rPr lang="en-GB" dirty="0"/>
              <a:t>: Urban and semi-urban areas in </a:t>
            </a:r>
            <a:r>
              <a:rPr lang="en-GB" dirty="0" smtClean="0"/>
              <a:t>India.</a:t>
            </a:r>
          </a:p>
          <a:p>
            <a:r>
              <a:rPr lang="en-GB" dirty="0" smtClean="0"/>
              <a:t>Occupation</a:t>
            </a:r>
            <a:r>
              <a:rPr lang="en-GB" dirty="0"/>
              <a:t>: Diverse, including professionals, homemakers, and students</a:t>
            </a:r>
            <a:endParaRPr lang="en-IN" dirty="0"/>
          </a:p>
          <a:p>
            <a:pPr marL="82296" indent="0">
              <a:buNone/>
            </a:pPr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483768" y="198884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31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1916832"/>
            <a:ext cx="7408333" cy="4209331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 smtClean="0"/>
              <a:t>THREE COMPETITORS OF AMUL:</a:t>
            </a:r>
          </a:p>
          <a:p>
            <a:r>
              <a:rPr lang="en-GB" b="1" dirty="0" smtClean="0">
                <a:solidFill>
                  <a:schemeClr val="accent3">
                    <a:lumMod val="50000"/>
                  </a:schemeClr>
                </a:solidFill>
              </a:rPr>
              <a:t>Competitor 1: MOTHER DAIRY</a:t>
            </a:r>
          </a:p>
          <a:p>
            <a:r>
              <a:rPr lang="en-GB" b="1" u="sng" dirty="0" smtClean="0"/>
              <a:t>USP : </a:t>
            </a:r>
            <a:r>
              <a:rPr lang="en-GB" dirty="0" smtClean="0"/>
              <a:t>Mother </a:t>
            </a:r>
            <a:r>
              <a:rPr lang="en-GB" dirty="0"/>
              <a:t>Dairy: A company that manufactures and sells milk, milk products, and other edible products. It is a subsidiary of the National Dairy Development Board (NDDB) and has a market share of about 30% in the packaged milk </a:t>
            </a:r>
            <a:r>
              <a:rPr lang="en-GB" dirty="0" smtClean="0"/>
              <a:t>segment. </a:t>
            </a:r>
            <a:r>
              <a:rPr lang="en-GB" dirty="0"/>
              <a:t>It is also known for its quality and affordable </a:t>
            </a:r>
            <a:r>
              <a:rPr lang="en-GB" dirty="0" smtClean="0"/>
              <a:t>price.</a:t>
            </a:r>
          </a:p>
          <a:p>
            <a:r>
              <a:rPr lang="en-GB" b="1" dirty="0" smtClean="0">
                <a:solidFill>
                  <a:schemeClr val="accent3">
                    <a:lumMod val="50000"/>
                  </a:schemeClr>
                </a:solidFill>
              </a:rPr>
              <a:t>Competitor 2:  NESTLE</a:t>
            </a:r>
          </a:p>
          <a:p>
            <a:r>
              <a:rPr lang="en-GB" b="1" u="sng" dirty="0" smtClean="0"/>
              <a:t>USP : </a:t>
            </a:r>
            <a:r>
              <a:rPr lang="en-GB" dirty="0" smtClean="0"/>
              <a:t>Nestle</a:t>
            </a:r>
            <a:r>
              <a:rPr lang="en-GB" dirty="0"/>
              <a:t>: The largest publicly held food company in the world. Nestle offers a wide range of dairy products, confectioneries, pharmaceuticals, beverages, etc. It has popular brands like Maggi, Nescafe, Kit Kat, etc. It has a strong R&amp;D network facilitating continuous </a:t>
            </a:r>
            <a:r>
              <a:rPr lang="en-GB" dirty="0" smtClean="0"/>
              <a:t>innovation.</a:t>
            </a:r>
          </a:p>
          <a:p>
            <a:r>
              <a:rPr lang="en-GB" b="1" dirty="0" smtClean="0">
                <a:solidFill>
                  <a:schemeClr val="accent3">
                    <a:lumMod val="50000"/>
                  </a:schemeClr>
                </a:solidFill>
              </a:rPr>
              <a:t>Competitor 3: BRITANNIA</a:t>
            </a:r>
          </a:p>
          <a:p>
            <a:r>
              <a:rPr lang="en-GB" b="1" u="sng" dirty="0" smtClean="0"/>
              <a:t>USP : </a:t>
            </a:r>
            <a:r>
              <a:rPr lang="en-GB" dirty="0"/>
              <a:t>Britannia: India’s leading manufacturer of high-quality and healthy biscuits, baked goods and dairy products. Britannia has a wide range of bakery products like biscuits, rusks, cakes and dairy products like milk, butter, cheese, etc. It has a strong distribution network ensuring proper availability of the products even in the remotest of </a:t>
            </a:r>
            <a:r>
              <a:rPr lang="en-GB" dirty="0" smtClean="0"/>
              <a:t>areas. </a:t>
            </a:r>
            <a:r>
              <a:rPr lang="en-GB" dirty="0"/>
              <a:t>It is one of India’s most trusted brands with strong brand </a:t>
            </a:r>
            <a:r>
              <a:rPr lang="en-GB" dirty="0" smtClean="0"/>
              <a:t>recall.</a:t>
            </a:r>
            <a:endParaRPr lang="en-GB" dirty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COMPETITOR ANALYSIS: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787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552728" cy="512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298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942731"/>
              </p:ext>
            </p:extLst>
          </p:nvPr>
        </p:nvGraphicFramePr>
        <p:xfrm>
          <a:off x="0" y="-136824"/>
          <a:ext cx="9144000" cy="701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6975"/>
                <a:gridCol w="2493818"/>
                <a:gridCol w="2238761"/>
                <a:gridCol w="2824446"/>
              </a:tblGrid>
              <a:tr h="631055">
                <a:tc>
                  <a:txBody>
                    <a:bodyPr/>
                    <a:lstStyle/>
                    <a:p>
                      <a:r>
                        <a:rPr lang="en-GB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Competitors</a:t>
                      </a:r>
                      <a:endParaRPr lang="en-IN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USP(unique selling </a:t>
                      </a:r>
                      <a:r>
                        <a:rPr lang="en-GB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proporstion</a:t>
                      </a:r>
                      <a:r>
                        <a:rPr lang="en-GB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IN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Online communication</a:t>
                      </a:r>
                      <a:endParaRPr lang="en-IN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Swot analysis</a:t>
                      </a:r>
                      <a:endParaRPr lang="en-IN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2239117">
                <a:tc>
                  <a:txBody>
                    <a:bodyPr/>
                    <a:lstStyle/>
                    <a:p>
                      <a:r>
                        <a:rPr lang="en-GB" b="1" dirty="0" smtClean="0"/>
                        <a:t>Mother dairy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Mother Dairy is known for its fresh and high-quality dairy products, sourced directly from farmers. They emphasize local production and supply chain integrity.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Mother Dairy uses social media platforms, especially focusing on local markets, and their website to communicate product freshness and farm-to-table approach.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Strengths:</a:t>
                      </a:r>
                      <a:r>
                        <a:rPr lang="en-GB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Strong focus on freshness, direct sourcing from farmers, strong local presence.</a:t>
                      </a:r>
                    </a:p>
                    <a:p>
                      <a:r>
                        <a:rPr lang="en-GB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Weaknesses:</a:t>
                      </a:r>
                      <a:r>
                        <a:rPr lang="en-GB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Limited international presence, dependency on specific regions.</a:t>
                      </a:r>
                    </a:p>
                    <a:p>
                      <a:r>
                        <a:rPr lang="en-GB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Opportunities:</a:t>
                      </a:r>
                      <a:r>
                        <a:rPr lang="en-GB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Growing demand for organic and fresh products, expansion into new regions.</a:t>
                      </a:r>
                    </a:p>
                    <a:p>
                      <a:r>
                        <a:rPr lang="en-GB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Threats:</a:t>
                      </a:r>
                      <a:r>
                        <a:rPr lang="en-GB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Intense competition, price wars, supply chain disruptions.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</a:tr>
              <a:tr h="2127161">
                <a:tc>
                  <a:txBody>
                    <a:bodyPr/>
                    <a:lstStyle/>
                    <a:p>
                      <a:r>
                        <a:rPr lang="en-GB" b="1" dirty="0" smtClean="0"/>
                        <a:t>Britannia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Britannia is known for its diverse range of bakery products, including biscuits, cakes, and dairy items. They emphasize innovation, taste, and quality in their products.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Britannia actively engages customers through social media platforms, highlighting their products' taste, variety, and health benefits. They also maintain an informative and user-friendly website for product details and online purchases.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Strengths:</a:t>
                      </a:r>
                      <a:r>
                        <a:rPr lang="en-GB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Diverse product portfolio, strong brand reputation, continuous innovation in products.</a:t>
                      </a:r>
                    </a:p>
                    <a:p>
                      <a:r>
                        <a:rPr lang="en-GB" sz="105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Weaknesses:</a:t>
                      </a:r>
                      <a:r>
                        <a:rPr lang="en-GB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Dependency on specific product categories, vulnerability to changing consumer preferences.</a:t>
                      </a:r>
                    </a:p>
                    <a:p>
                      <a:r>
                        <a:rPr lang="en-GB" sz="105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Opportunities:</a:t>
                      </a:r>
                      <a:r>
                        <a:rPr lang="en-GB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Growing health-conscious market, expansion into new product categories, increasing online sales.</a:t>
                      </a:r>
                    </a:p>
                    <a:p>
                      <a:r>
                        <a:rPr lang="en-GB" sz="105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Threats:</a:t>
                      </a:r>
                      <a:r>
                        <a:rPr lang="en-GB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Intense competition, price fluctuations in raw materials, changing regulations in the food industry.</a:t>
                      </a:r>
                    </a:p>
                    <a:p>
                      <a:endParaRPr lang="en-IN" sz="1050" dirty="0"/>
                    </a:p>
                  </a:txBody>
                  <a:tcPr/>
                </a:tc>
              </a:tr>
              <a:tr h="1880858">
                <a:tc>
                  <a:txBody>
                    <a:bodyPr/>
                    <a:lstStyle/>
                    <a:p>
                      <a:r>
                        <a:rPr lang="en-GB" b="1" dirty="0" smtClean="0"/>
                        <a:t>Nestle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Nestlé is known for its extensive product line, global presence, and focus on nutrition, health, and wellness.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Nestlé utilizes social media platforms, official website, and various online campaigns to engage customers. They often focus on sustainability and community initiatives.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Strengths:</a:t>
                      </a:r>
                      <a:r>
                        <a:rPr lang="en-GB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Strong brand recognition, diverse product portfolio, global presence.</a:t>
                      </a:r>
                    </a:p>
                    <a:p>
                      <a:r>
                        <a:rPr lang="en-GB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Weaknesses:</a:t>
                      </a:r>
                      <a:r>
                        <a:rPr lang="en-GB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Controversies related to water usage, occasional product recalls.</a:t>
                      </a:r>
                    </a:p>
                    <a:p>
                      <a:r>
                        <a:rPr lang="en-GB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Opportunities:</a:t>
                      </a:r>
                      <a:r>
                        <a:rPr lang="en-GB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Growing health and wellness trend, emerging markets.</a:t>
                      </a:r>
                    </a:p>
                    <a:p>
                      <a:r>
                        <a:rPr lang="en-GB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Threats:</a:t>
                      </a:r>
                      <a:r>
                        <a:rPr lang="en-GB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Intense competition, changing consumer preferences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44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280831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PART 2:-</a:t>
            </a:r>
            <a:b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     SEO &amp; KEYWORD RESEARCH</a:t>
            </a:r>
            <a:r>
              <a:rPr lang="en-GB" dirty="0" smtClean="0"/>
              <a:t>PART 2:-</a:t>
            </a:r>
            <a:br>
              <a:rPr lang="en-GB" dirty="0" smtClean="0"/>
            </a:br>
            <a:r>
              <a:rPr lang="en-GB" dirty="0" smtClean="0"/>
              <a:t>SEO &amp; KEYWORD RESEARCH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601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endParaRPr lang="en-IN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SEO AUDIT REPORT OF AMUL WEBSITE: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7862883" cy="442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45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4217020" cy="4218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28800"/>
            <a:ext cx="4432492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06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484784"/>
            <a:ext cx="7498080" cy="3312368"/>
          </a:xfrm>
        </p:spPr>
        <p:txBody>
          <a:bodyPr>
            <a:normAutofit/>
          </a:bodyPr>
          <a:lstStyle/>
          <a:p>
            <a:r>
              <a:rPr lang="en-GB" dirty="0" smtClean="0"/>
              <a:t>               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effectLst/>
              </a:rPr>
              <a:t>PART 1:-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3600" dirty="0" smtClean="0">
                <a:solidFill>
                  <a:schemeClr val="accent1">
                    <a:lumMod val="50000"/>
                  </a:schemeClr>
                </a:solidFill>
              </a:rPr>
              <a:t>BRAND STUDY , COMPETITOR ANALYSIS &amp; BUYER’S/AUDIENCE’S PERSONA</a:t>
            </a:r>
            <a:endParaRPr lang="en-IN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2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1344"/>
            <a:ext cx="4392488" cy="4218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61904"/>
            <a:ext cx="4752528" cy="454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185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432048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1700808"/>
            <a:ext cx="403244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99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6" y="1772816"/>
            <a:ext cx="462515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2040" y="1844824"/>
            <a:ext cx="382270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1628800"/>
            <a:ext cx="7408333" cy="4497363"/>
          </a:xfrm>
        </p:spPr>
        <p:txBody>
          <a:bodyPr>
            <a:normAutofit/>
          </a:bodyPr>
          <a:lstStyle/>
          <a:p>
            <a:r>
              <a:rPr lang="en-GB" sz="2000" dirty="0" smtClean="0"/>
              <a:t>Tracking </a:t>
            </a:r>
            <a:r>
              <a:rPr lang="en-GB" sz="2000" dirty="0" err="1" smtClean="0"/>
              <a:t>amul’s</a:t>
            </a:r>
            <a:r>
              <a:rPr lang="en-GB" sz="2000" dirty="0" smtClean="0"/>
              <a:t> keywords ,realise that there are organic keywords that bring you to </a:t>
            </a:r>
            <a:r>
              <a:rPr lang="en-GB" sz="2000" dirty="0" err="1" smtClean="0"/>
              <a:t>amul’s</a:t>
            </a:r>
            <a:r>
              <a:rPr lang="en-GB" sz="2000" dirty="0" smtClean="0"/>
              <a:t> website ,which are </a:t>
            </a:r>
            <a:r>
              <a:rPr lang="en-GB" sz="2000" dirty="0" err="1" smtClean="0"/>
              <a:t>amul</a:t>
            </a:r>
            <a:r>
              <a:rPr lang="en-GB" sz="2000" dirty="0" smtClean="0"/>
              <a:t> cheese, </a:t>
            </a:r>
            <a:r>
              <a:rPr lang="en-GB" sz="2000" dirty="0" err="1" smtClean="0"/>
              <a:t>amul</a:t>
            </a:r>
            <a:r>
              <a:rPr lang="en-GB" sz="2000" dirty="0" smtClean="0"/>
              <a:t> , </a:t>
            </a:r>
            <a:r>
              <a:rPr lang="en-GB" sz="2000" dirty="0" err="1" smtClean="0"/>
              <a:t>amul</a:t>
            </a:r>
            <a:r>
              <a:rPr lang="en-GB" sz="2000" dirty="0" smtClean="0"/>
              <a:t> butter , </a:t>
            </a:r>
            <a:r>
              <a:rPr lang="en-GB" sz="2000" dirty="0" err="1" smtClean="0"/>
              <a:t>amul</a:t>
            </a:r>
            <a:r>
              <a:rPr lang="en-GB" sz="2000" dirty="0" smtClean="0"/>
              <a:t> cream, </a:t>
            </a:r>
            <a:r>
              <a:rPr lang="en-GB" sz="2000" dirty="0" err="1" smtClean="0"/>
              <a:t>amul</a:t>
            </a:r>
            <a:r>
              <a:rPr lang="en-GB" sz="2000" dirty="0" smtClean="0"/>
              <a:t> ice cream.</a:t>
            </a:r>
            <a:endParaRPr lang="en-IN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20992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94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9" y="836712"/>
            <a:ext cx="4680520" cy="552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53" y="836712"/>
            <a:ext cx="4248879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216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RESEARCH OBJECTIVES:</a:t>
            </a:r>
          </a:p>
          <a:p>
            <a:r>
              <a:rPr lang="en-GB" dirty="0"/>
              <a:t>Research objectives are the specific goals or questions that a research project aims to address or answer. They guide the design and execution of the research, and help to evaluate its outcomes and implications. </a:t>
            </a:r>
            <a:endParaRPr lang="en-GB" dirty="0" smtClean="0"/>
          </a:p>
          <a:p>
            <a:r>
              <a:rPr lang="en-GB" dirty="0" smtClean="0"/>
              <a:t>To </a:t>
            </a:r>
            <a:r>
              <a:rPr lang="en-GB" dirty="0" err="1"/>
              <a:t>analyze</a:t>
            </a:r>
            <a:r>
              <a:rPr lang="en-GB" dirty="0"/>
              <a:t> the customer perception and satisfaction regarding </a:t>
            </a:r>
            <a:r>
              <a:rPr lang="en-GB" dirty="0" err="1"/>
              <a:t>Amul</a:t>
            </a:r>
            <a:r>
              <a:rPr lang="en-GB" dirty="0"/>
              <a:t> products and services, and the factors influencing their choice and loyalty. </a:t>
            </a:r>
            <a:endParaRPr lang="en-GB" dirty="0" smtClean="0"/>
          </a:p>
          <a:p>
            <a:r>
              <a:rPr lang="en-GB" dirty="0" smtClean="0"/>
              <a:t>To </a:t>
            </a:r>
            <a:r>
              <a:rPr lang="en-GB" dirty="0"/>
              <a:t>evaluate the effectiveness of the marketing strategy and sales promotion of </a:t>
            </a:r>
            <a:r>
              <a:rPr lang="en-GB" dirty="0" err="1"/>
              <a:t>Amul</a:t>
            </a:r>
            <a:r>
              <a:rPr lang="en-GB" dirty="0"/>
              <a:t> in different market segments and regions, and to explore new opportunities for expansion and diversification.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KEYWORD ANALYSIS: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14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KEYWORDS FOR AMUL</a:t>
            </a:r>
            <a:endParaRPr lang="en-IN" dirty="0"/>
          </a:p>
        </p:txBody>
      </p:sp>
      <p:pic>
        <p:nvPicPr>
          <p:cNvPr id="4" name="Picture 3" descr="Microsoft Excel - Book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416824" cy="50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META TAG OPTAMIZATION</a:t>
            </a:r>
            <a:endParaRPr lang="en-IN" dirty="0"/>
          </a:p>
        </p:txBody>
      </p:sp>
      <p:pic>
        <p:nvPicPr>
          <p:cNvPr id="3" name="Picture 2" descr="Microsoft Excel - Book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568952" cy="463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9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772816"/>
            <a:ext cx="7498080" cy="3744416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              PART 3:-</a:t>
            </a:r>
            <a:b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CONTENT IDEA &amp;MARKET STRATEGIES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37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icrosoft Excel - Book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99592" y="2204864"/>
            <a:ext cx="7704855" cy="439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 CALENDER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801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err="1"/>
              <a:t>Amul</a:t>
            </a:r>
            <a:r>
              <a:rPr lang="en-GB" dirty="0"/>
              <a:t> is one of the most successful and popular brands in India, with a wide range of dairy products that cater to the diverse tastes and preferences of its customers. </a:t>
            </a:r>
            <a:r>
              <a:rPr lang="en-GB" dirty="0" err="1"/>
              <a:t>Amul</a:t>
            </a:r>
            <a:r>
              <a:rPr lang="en-GB" dirty="0"/>
              <a:t> has a brand value of $5 billion as of </a:t>
            </a:r>
            <a:r>
              <a:rPr lang="en-GB" dirty="0" smtClean="0"/>
              <a:t>2016 </a:t>
            </a:r>
            <a:r>
              <a:rPr lang="en-GB" dirty="0"/>
              <a:t>and a turnover of Rs 53,000 crore in </a:t>
            </a:r>
            <a:r>
              <a:rPr lang="en-GB" dirty="0" smtClean="0"/>
              <a:t>2020. </a:t>
            </a:r>
            <a:r>
              <a:rPr lang="en-GB" dirty="0" err="1"/>
              <a:t>Amul</a:t>
            </a:r>
            <a:r>
              <a:rPr lang="en-GB" dirty="0"/>
              <a:t> aims to achieve Rs 1 lakh crore in sales by </a:t>
            </a:r>
            <a:r>
              <a:rPr lang="en-GB" dirty="0" smtClean="0"/>
              <a:t>2025.Amul's </a:t>
            </a:r>
            <a:r>
              <a:rPr lang="en-GB" dirty="0"/>
              <a:t>marketing strategies are based on its branding as 'The Taste of India', its product portfolio, its low-cost pricing strategy, its advertising campaigns, and its digital marketing strategy. </a:t>
            </a:r>
            <a:r>
              <a:rPr lang="en-GB" dirty="0" smtClean="0"/>
              <a:t> </a:t>
            </a:r>
            <a:r>
              <a:rPr lang="en-GB" dirty="0" err="1" smtClean="0"/>
              <a:t>Amul's</a:t>
            </a:r>
            <a:r>
              <a:rPr lang="en-GB" dirty="0" smtClean="0"/>
              <a:t> </a:t>
            </a:r>
            <a:r>
              <a:rPr lang="en-GB" dirty="0"/>
              <a:t>marketing mix consists of four Ps: product, price, place, and promotion</a:t>
            </a:r>
            <a:r>
              <a:rPr lang="en-GB" dirty="0" smtClean="0"/>
              <a:t>.. </a:t>
            </a:r>
            <a:r>
              <a:rPr lang="en-GB" dirty="0" err="1"/>
              <a:t>Amul</a:t>
            </a:r>
            <a:r>
              <a:rPr lang="en-GB" dirty="0"/>
              <a:t> also leverages its iconic mascot, the </a:t>
            </a:r>
            <a:r>
              <a:rPr lang="en-GB" dirty="0" err="1"/>
              <a:t>Amul</a:t>
            </a:r>
            <a:r>
              <a:rPr lang="en-GB" dirty="0"/>
              <a:t> Girl, who features in witty and topical advertisements that capture the attention and interest of the audience. </a:t>
            </a:r>
            <a:r>
              <a:rPr lang="en-GB" dirty="0" err="1"/>
              <a:t>Amul</a:t>
            </a:r>
            <a:r>
              <a:rPr lang="en-GB" dirty="0"/>
              <a:t> also uses social media platforms, such as Facebook, Twitter, YouTube, and </a:t>
            </a:r>
            <a:r>
              <a:rPr lang="en-GB" dirty="0" err="1"/>
              <a:t>Instagram</a:t>
            </a:r>
            <a:r>
              <a:rPr lang="en-GB" dirty="0"/>
              <a:t>, to engage with its customers and promote its </a:t>
            </a:r>
            <a:r>
              <a:rPr lang="en-GB" dirty="0" smtClean="0"/>
              <a:t>products.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 BRAND :  AMUL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86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dirty="0" err="1"/>
              <a:t>Amul</a:t>
            </a:r>
            <a:r>
              <a:rPr lang="en-GB" sz="1800" dirty="0"/>
              <a:t> has a strong presence on social media platforms such as </a:t>
            </a:r>
            <a:r>
              <a:rPr lang="en-GB" sz="1800" dirty="0" err="1"/>
              <a:t>Instagram</a:t>
            </a:r>
            <a:r>
              <a:rPr lang="en-GB" sz="1800" dirty="0"/>
              <a:t>, Facebook, Twitter, and YouTube, where it posts creative and topical content related to its products, brand values, and current affairs. </a:t>
            </a:r>
            <a:r>
              <a:rPr lang="en-GB" sz="1800" dirty="0" err="1"/>
              <a:t>Amul</a:t>
            </a:r>
            <a:r>
              <a:rPr lang="en-GB" sz="1800" dirty="0"/>
              <a:t> uses its iconic mascot, the </a:t>
            </a:r>
            <a:r>
              <a:rPr lang="en-GB" sz="1800" dirty="0" err="1"/>
              <a:t>Amul</a:t>
            </a:r>
            <a:r>
              <a:rPr lang="en-GB" sz="1800" dirty="0"/>
              <a:t> girl, to create witty and humorous posts that capture the attention of the audience and generate high engagement</a:t>
            </a:r>
            <a:r>
              <a:rPr lang="en-GB" sz="1800" dirty="0" smtClean="0"/>
              <a:t>.</a:t>
            </a:r>
          </a:p>
          <a:p>
            <a:r>
              <a:rPr lang="en-GB" sz="1800" dirty="0"/>
              <a:t>Some of the challenges faced by </a:t>
            </a:r>
            <a:r>
              <a:rPr lang="en-GB" sz="1800" dirty="0" err="1"/>
              <a:t>Amul</a:t>
            </a:r>
            <a:r>
              <a:rPr lang="en-GB" sz="1800" dirty="0"/>
              <a:t> in social media marketing </a:t>
            </a:r>
            <a:r>
              <a:rPr lang="en-GB" sz="1800" dirty="0" smtClean="0"/>
              <a:t>are :</a:t>
            </a:r>
          </a:p>
          <a:p>
            <a:r>
              <a:rPr lang="en-GB" sz="1800" dirty="0" smtClean="0"/>
              <a:t>Keeping </a:t>
            </a:r>
            <a:r>
              <a:rPr lang="en-GB" sz="1800" dirty="0"/>
              <a:t>up with the changing trends and preferences of the </a:t>
            </a:r>
            <a:r>
              <a:rPr lang="en-GB" sz="1800" dirty="0" smtClean="0"/>
              <a:t>audience .</a:t>
            </a:r>
          </a:p>
          <a:p>
            <a:r>
              <a:rPr lang="en-GB" sz="1800" dirty="0" smtClean="0"/>
              <a:t>Maintaining </a:t>
            </a:r>
            <a:r>
              <a:rPr lang="en-GB" sz="1800" dirty="0"/>
              <a:t>a consistent tone and voice across different </a:t>
            </a:r>
            <a:r>
              <a:rPr lang="en-GB" sz="1800" dirty="0" smtClean="0"/>
              <a:t>platforms .</a:t>
            </a:r>
          </a:p>
          <a:p>
            <a:r>
              <a:rPr lang="en-GB" sz="1800" dirty="0" smtClean="0"/>
              <a:t>Dealing </a:t>
            </a:r>
            <a:r>
              <a:rPr lang="en-GB" sz="1800" dirty="0"/>
              <a:t>with negative feedback and complaints from </a:t>
            </a:r>
            <a:r>
              <a:rPr lang="en-GB" sz="1800" dirty="0" smtClean="0"/>
              <a:t>customers .</a:t>
            </a:r>
          </a:p>
          <a:p>
            <a:r>
              <a:rPr lang="en-GB" sz="1800" dirty="0" smtClean="0"/>
              <a:t>Measuring </a:t>
            </a:r>
            <a:r>
              <a:rPr lang="en-GB" sz="1800" dirty="0"/>
              <a:t>the return on investment (ROI) and impact of social media campaigns</a:t>
            </a:r>
            <a:endParaRPr lang="en-IN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MARKET STRAGIES OF AMUL &amp; CHALLENGES FACED BY AMUL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93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5826976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PART 4:-</a:t>
            </a:r>
            <a:b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CONTENT CREATION AND CURATION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30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sz="1800" dirty="0" smtClean="0"/>
          </a:p>
          <a:p>
            <a:r>
              <a:rPr lang="en-GB" sz="1800" dirty="0" smtClean="0"/>
              <a:t>FORMAT 1:- INFOGRAPHICS.</a:t>
            </a:r>
          </a:p>
          <a:p>
            <a:r>
              <a:rPr lang="en-GB" sz="1800" dirty="0" smtClean="0"/>
              <a:t>I create a </a:t>
            </a:r>
            <a:r>
              <a:rPr lang="en-GB" sz="1800" dirty="0" err="1" smtClean="0"/>
              <a:t>infographic</a:t>
            </a:r>
            <a:r>
              <a:rPr lang="en-GB" sz="1800" dirty="0" smtClean="0"/>
              <a:t> </a:t>
            </a:r>
            <a:r>
              <a:rPr lang="en-GB" sz="1800" dirty="0" err="1" smtClean="0"/>
              <a:t>templet</a:t>
            </a:r>
            <a:r>
              <a:rPr lang="en-GB" sz="1800" dirty="0" smtClean="0"/>
              <a:t> for promoting </a:t>
            </a:r>
            <a:r>
              <a:rPr lang="en-GB" sz="1800" dirty="0" err="1" smtClean="0"/>
              <a:t>amul</a:t>
            </a:r>
            <a:r>
              <a:rPr lang="en-GB" sz="1800" dirty="0" smtClean="0"/>
              <a:t> dairy products . Its shows the dairy products and offer for those products and it has CTA </a:t>
            </a:r>
            <a:r>
              <a:rPr lang="en-IN" sz="1800" dirty="0" smtClean="0"/>
              <a:t>(call –to –action ) showing shop now </a:t>
            </a:r>
            <a:r>
              <a:rPr lang="en-IN" dirty="0" smtClean="0"/>
              <a:t>.</a:t>
            </a: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 CREATION :-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3212976" cy="321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51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FORMAT 2:- VIDEO</a:t>
            </a:r>
          </a:p>
          <a:p>
            <a:r>
              <a:rPr lang="en-GB" dirty="0" smtClean="0"/>
              <a:t>The video content is to promote </a:t>
            </a:r>
            <a:r>
              <a:rPr lang="en-GB" dirty="0" err="1" smtClean="0"/>
              <a:t>amul</a:t>
            </a:r>
            <a:r>
              <a:rPr lang="en-GB" dirty="0" smtClean="0"/>
              <a:t> </a:t>
            </a:r>
            <a:r>
              <a:rPr lang="en-GB" dirty="0" err="1" smtClean="0"/>
              <a:t>sponsership</a:t>
            </a:r>
            <a:r>
              <a:rPr lang="en-GB" dirty="0" smtClean="0"/>
              <a:t> .</a:t>
            </a:r>
          </a:p>
          <a:p>
            <a:r>
              <a:rPr lang="en-GB" dirty="0" err="1" smtClean="0"/>
              <a:t>Amul</a:t>
            </a:r>
            <a:r>
              <a:rPr lang="en-GB" dirty="0" smtClean="0"/>
              <a:t> </a:t>
            </a:r>
            <a:r>
              <a:rPr lang="en-GB" dirty="0" err="1" smtClean="0"/>
              <a:t>sponser</a:t>
            </a:r>
            <a:r>
              <a:rPr lang="en-GB" dirty="0" smtClean="0"/>
              <a:t> the south </a:t>
            </a:r>
            <a:r>
              <a:rPr lang="en-GB" dirty="0" err="1" smtClean="0"/>
              <a:t>african</a:t>
            </a:r>
            <a:r>
              <a:rPr lang="en-GB" dirty="0" smtClean="0"/>
              <a:t> cricket team .</a:t>
            </a:r>
            <a:r>
              <a:rPr lang="en-GB" dirty="0" err="1" smtClean="0"/>
              <a:t>amul</a:t>
            </a:r>
            <a:r>
              <a:rPr lang="en-GB" dirty="0" smtClean="0"/>
              <a:t> promotes their brand buy saying that the team wins because of drinking </a:t>
            </a:r>
            <a:r>
              <a:rPr lang="en-GB" dirty="0" err="1" smtClean="0"/>
              <a:t>amul</a:t>
            </a:r>
            <a:r>
              <a:rPr lang="en-GB" dirty="0" smtClean="0"/>
              <a:t> milk. 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2395857" cy="29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765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FORMAT 3:- QUIZ</a:t>
            </a:r>
          </a:p>
          <a:p>
            <a:r>
              <a:rPr lang="en-GB" dirty="0" smtClean="0"/>
              <a:t> I create a quiz in </a:t>
            </a:r>
            <a:r>
              <a:rPr lang="en-GB" dirty="0" err="1" smtClean="0"/>
              <a:t>instagram</a:t>
            </a:r>
            <a:r>
              <a:rPr lang="en-GB" dirty="0" smtClean="0"/>
              <a:t> about </a:t>
            </a:r>
            <a:r>
              <a:rPr lang="en-GB" dirty="0" err="1" smtClean="0"/>
              <a:t>amul</a:t>
            </a:r>
            <a:r>
              <a:rPr lang="en-GB" dirty="0" smtClean="0"/>
              <a:t>  India products and online activities using </a:t>
            </a:r>
            <a:r>
              <a:rPr lang="en-GB" dirty="0" err="1" smtClean="0"/>
              <a:t>instagram</a:t>
            </a:r>
            <a:r>
              <a:rPr lang="en-GB" dirty="0" smtClean="0"/>
              <a:t> tools . 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64704"/>
            <a:ext cx="2193198" cy="3881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381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INSTAGRAM STORY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7584" y="1556792"/>
            <a:ext cx="7408333" cy="4896544"/>
          </a:xfrm>
        </p:spPr>
        <p:txBody>
          <a:bodyPr>
            <a:normAutofit/>
          </a:bodyPr>
          <a:lstStyle/>
          <a:p>
            <a:r>
              <a:rPr lang="en-IN" sz="1600" dirty="0" smtClean="0">
                <a:hlinkClick r:id="rId2"/>
              </a:rPr>
              <a:t>https://instagram.com/businesspromotions234?igshid=YTQwZjQ0NmI0OA==</a:t>
            </a:r>
            <a:endParaRPr lang="en-IN" sz="1600" dirty="0" smtClean="0"/>
          </a:p>
          <a:p>
            <a:r>
              <a:rPr lang="en-GB" sz="1600" dirty="0" err="1" smtClean="0"/>
              <a:t>Url</a:t>
            </a:r>
            <a:r>
              <a:rPr lang="en-GB" sz="1600" dirty="0" smtClean="0"/>
              <a:t> for </a:t>
            </a:r>
            <a:r>
              <a:rPr lang="en-GB" sz="1600" dirty="0" err="1" smtClean="0"/>
              <a:t>instagram</a:t>
            </a:r>
            <a:r>
              <a:rPr lang="en-GB" sz="1600" dirty="0" smtClean="0"/>
              <a:t> account </a:t>
            </a:r>
          </a:p>
          <a:p>
            <a:r>
              <a:rPr lang="en-GB" sz="1600" dirty="0" smtClean="0"/>
              <a:t>Highlights name :- AMUL India</a:t>
            </a:r>
            <a:endParaRPr lang="en-IN" sz="1600" dirty="0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1906926" cy="425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42368"/>
            <a:ext cx="1839944" cy="410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170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429000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THANK YOU</a:t>
            </a:r>
            <a:b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 FOR THIS OPPORTUNITY.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8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13" y="2674938"/>
            <a:ext cx="6135511" cy="3451225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203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err="1"/>
              <a:t>Amul</a:t>
            </a:r>
            <a:r>
              <a:rPr lang="en-GB" dirty="0"/>
              <a:t> is a dairy cooperative that was founded in 1946 by the farmers of </a:t>
            </a:r>
            <a:r>
              <a:rPr lang="en-GB" dirty="0" err="1"/>
              <a:t>Kaira</a:t>
            </a:r>
            <a:r>
              <a:rPr lang="en-GB" dirty="0"/>
              <a:t> district in Gujarat, India. </a:t>
            </a:r>
            <a:endParaRPr lang="en-GB" dirty="0" smtClean="0"/>
          </a:p>
          <a:p>
            <a:r>
              <a:rPr lang="en-GB" dirty="0" smtClean="0"/>
              <a:t>Its </a:t>
            </a:r>
            <a:r>
              <a:rPr lang="en-GB" dirty="0"/>
              <a:t>mission is to provide a fair remuneration to the farmers and also serve the interest of consumers by providing quality products that are good value for </a:t>
            </a:r>
            <a:r>
              <a:rPr lang="en-GB" dirty="0" smtClean="0"/>
              <a:t>money.</a:t>
            </a:r>
          </a:p>
          <a:p>
            <a:r>
              <a:rPr lang="en-GB" dirty="0"/>
              <a:t> Some of the values that </a:t>
            </a:r>
            <a:r>
              <a:rPr lang="en-GB" dirty="0" err="1"/>
              <a:t>Amul</a:t>
            </a:r>
            <a:r>
              <a:rPr lang="en-GB" dirty="0"/>
              <a:t> follows are</a:t>
            </a:r>
            <a:r>
              <a:rPr lang="en-GB" dirty="0" smtClean="0"/>
              <a:t>:-</a:t>
            </a:r>
          </a:p>
          <a:p>
            <a:r>
              <a:rPr lang="en-GB" dirty="0" smtClean="0"/>
              <a:t> </a:t>
            </a:r>
            <a:r>
              <a:rPr lang="en-GB" dirty="0"/>
              <a:t>Cooperative spirit: </a:t>
            </a:r>
            <a:r>
              <a:rPr lang="en-GB" dirty="0" err="1"/>
              <a:t>Amul</a:t>
            </a:r>
            <a:r>
              <a:rPr lang="en-GB" dirty="0"/>
              <a:t> is owned and managed by the farmers themselves, who have a stake in its success and growth. </a:t>
            </a:r>
            <a:r>
              <a:rPr lang="en-GB" dirty="0" err="1"/>
              <a:t>Amul</a:t>
            </a:r>
            <a:r>
              <a:rPr lang="en-GB" dirty="0"/>
              <a:t> believes in the power of collective action and mutual </a:t>
            </a:r>
            <a:r>
              <a:rPr lang="en-GB" dirty="0" smtClean="0"/>
              <a:t>benefit. </a:t>
            </a:r>
          </a:p>
          <a:p>
            <a:r>
              <a:rPr lang="en-GB" dirty="0" smtClean="0"/>
              <a:t>Innovation</a:t>
            </a:r>
            <a:r>
              <a:rPr lang="en-GB" dirty="0"/>
              <a:t>: </a:t>
            </a:r>
            <a:r>
              <a:rPr lang="en-GB" dirty="0" err="1"/>
              <a:t>Amul</a:t>
            </a:r>
            <a:r>
              <a:rPr lang="en-GB" dirty="0"/>
              <a:t> is constantly innovating its products, processes, and marketing strategies to meet the changing needs and expectations of its customers</a:t>
            </a:r>
            <a:r>
              <a:rPr lang="en-GB" dirty="0" smtClean="0"/>
              <a:t>.</a:t>
            </a:r>
          </a:p>
          <a:p>
            <a:r>
              <a:rPr lang="en-GB" dirty="0" smtClean="0"/>
              <a:t> </a:t>
            </a:r>
            <a:r>
              <a:rPr lang="en-GB" dirty="0"/>
              <a:t>Quality: </a:t>
            </a:r>
            <a:r>
              <a:rPr lang="en-GB" dirty="0" err="1"/>
              <a:t>Amul</a:t>
            </a:r>
            <a:r>
              <a:rPr lang="en-GB" dirty="0"/>
              <a:t> is committed to maintaining high standards of quality and hygiene in its production and distribution</a:t>
            </a:r>
            <a:r>
              <a:rPr lang="en-GB" dirty="0" smtClean="0"/>
              <a:t>.</a:t>
            </a:r>
          </a:p>
          <a:p>
            <a:r>
              <a:rPr lang="en-GB" dirty="0" smtClean="0"/>
              <a:t> </a:t>
            </a:r>
            <a:r>
              <a:rPr lang="en-GB" dirty="0"/>
              <a:t>Customer satisfaction: </a:t>
            </a:r>
            <a:r>
              <a:rPr lang="en-GB" dirty="0" smtClean="0"/>
              <a:t> </a:t>
            </a:r>
            <a:r>
              <a:rPr lang="en-GB" dirty="0" err="1" smtClean="0"/>
              <a:t>Amul</a:t>
            </a:r>
            <a:r>
              <a:rPr lang="en-GB" dirty="0" smtClean="0"/>
              <a:t> </a:t>
            </a:r>
            <a:r>
              <a:rPr lang="en-GB" dirty="0"/>
              <a:t>strives to delight its customers by offering them a variety of choices, convenience, and affordability. </a:t>
            </a:r>
            <a:r>
              <a:rPr lang="en-GB" dirty="0" smtClean="0"/>
              <a:t> </a:t>
            </a:r>
            <a:r>
              <a:rPr lang="en-GB" dirty="0" err="1" smtClean="0"/>
              <a:t>Amul</a:t>
            </a:r>
            <a:r>
              <a:rPr lang="en-GB" dirty="0" smtClean="0"/>
              <a:t> </a:t>
            </a:r>
            <a:r>
              <a:rPr lang="en-GB" dirty="0"/>
              <a:t>listens to the feedback and suggestions of its customers and tries to improve its products and services </a:t>
            </a:r>
            <a:r>
              <a:rPr lang="en-GB" dirty="0" smtClean="0"/>
              <a:t>accordingly.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MISSION/VALUES OF AMUL: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072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1532" y="2674938"/>
            <a:ext cx="6568874" cy="34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FONDER OF AMUL INDIA:</a:t>
            </a:r>
            <a:br>
              <a:rPr lang="en-GB" dirty="0" smtClean="0"/>
            </a:br>
            <a:r>
              <a:rPr lang="en-GB" dirty="0" err="1" smtClean="0"/>
              <a:t>Dr.Verghese</a:t>
            </a:r>
            <a:r>
              <a:rPr lang="en-GB" dirty="0" smtClean="0"/>
              <a:t> </a:t>
            </a:r>
            <a:r>
              <a:rPr lang="en-GB" dirty="0" err="1" smtClean="0"/>
              <a:t>Kurien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108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main </a:t>
            </a:r>
            <a:r>
              <a:rPr lang="en-GB" dirty="0" smtClean="0"/>
              <a:t>USP </a:t>
            </a:r>
            <a:r>
              <a:rPr lang="en-GB" dirty="0"/>
              <a:t>of </a:t>
            </a:r>
            <a:r>
              <a:rPr lang="en-GB" dirty="0" err="1" smtClean="0"/>
              <a:t>Amul</a:t>
            </a:r>
            <a:r>
              <a:rPr lang="en-GB" dirty="0" smtClean="0"/>
              <a:t> </a:t>
            </a:r>
            <a:r>
              <a:rPr lang="en-GB" dirty="0"/>
              <a:t>is its low pricing and high quality of dairy products. </a:t>
            </a:r>
            <a:r>
              <a:rPr lang="en-GB" dirty="0" err="1"/>
              <a:t>Amul</a:t>
            </a:r>
            <a:r>
              <a:rPr lang="en-GB" dirty="0"/>
              <a:t> is a cooperative of millions of milk producers who ensure a steady supply of fresh and pure milk. </a:t>
            </a:r>
            <a:r>
              <a:rPr lang="en-GB" dirty="0" err="1"/>
              <a:t>Amul</a:t>
            </a:r>
            <a:r>
              <a:rPr lang="en-GB" dirty="0"/>
              <a:t> also has a strong distribution network that reaches every corner of India. </a:t>
            </a:r>
            <a:r>
              <a:rPr lang="en-GB" dirty="0" err="1"/>
              <a:t>Amul</a:t>
            </a:r>
            <a:r>
              <a:rPr lang="en-GB" dirty="0"/>
              <a:t> offers a wide range of products such as milk, butter, cheese, ghee, ice cream, yogurt, chocolate, and more. </a:t>
            </a:r>
            <a:r>
              <a:rPr lang="en-GB" dirty="0" err="1"/>
              <a:t>Amul</a:t>
            </a:r>
            <a:r>
              <a:rPr lang="en-GB" dirty="0"/>
              <a:t> is also known for its innovative marketing campaigns that feature the iconic </a:t>
            </a:r>
            <a:r>
              <a:rPr lang="en-GB" dirty="0" err="1"/>
              <a:t>Amul</a:t>
            </a:r>
            <a:r>
              <a:rPr lang="en-GB" dirty="0"/>
              <a:t> girl and catchy slogans. </a:t>
            </a:r>
            <a:r>
              <a:rPr lang="en-GB" dirty="0" err="1"/>
              <a:t>Amul</a:t>
            </a:r>
            <a:r>
              <a:rPr lang="en-GB" dirty="0"/>
              <a:t> is a trusted brand that has been serving the nation for over seven </a:t>
            </a:r>
            <a:r>
              <a:rPr lang="en-GB" dirty="0" smtClean="0"/>
              <a:t>decades.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USP OF AMUL: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203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2708920"/>
            <a:ext cx="7408333" cy="3921885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Brand </a:t>
            </a:r>
            <a:r>
              <a:rPr lang="en-GB" dirty="0" smtClean="0"/>
              <a:t>Identity :  </a:t>
            </a:r>
            <a:r>
              <a:rPr lang="en-GB" dirty="0" err="1" smtClean="0"/>
              <a:t>Amul</a:t>
            </a:r>
            <a:r>
              <a:rPr lang="en-GB" dirty="0" smtClean="0"/>
              <a:t> </a:t>
            </a:r>
            <a:r>
              <a:rPr lang="en-GB" dirty="0"/>
              <a:t>is a brand that has a strong brand identity. Its iconic brand identity is the </a:t>
            </a:r>
            <a:r>
              <a:rPr lang="en-GB" dirty="0" err="1"/>
              <a:t>Amul</a:t>
            </a:r>
            <a:r>
              <a:rPr lang="en-GB" dirty="0"/>
              <a:t> girl, which was created by Eustace </a:t>
            </a:r>
            <a:r>
              <a:rPr lang="en-GB" dirty="0" err="1"/>
              <a:t>Fernandes</a:t>
            </a:r>
            <a:r>
              <a:rPr lang="en-GB" dirty="0"/>
              <a:t> in </a:t>
            </a:r>
            <a:r>
              <a:rPr lang="en-GB" dirty="0" smtClean="0"/>
              <a:t>1966. </a:t>
            </a:r>
            <a:r>
              <a:rPr lang="en-GB" dirty="0" err="1"/>
              <a:t>Amul</a:t>
            </a:r>
            <a:r>
              <a:rPr lang="en-GB" dirty="0"/>
              <a:t> has resisted the temptation of creating multiple brands, which has ensured master brand equity leverage as well as a multiplier effect at lower advertising spends. Its positioning as the “Taste of India” gives it the essence of everything that stands for milky goodness made in </a:t>
            </a:r>
            <a:r>
              <a:rPr lang="en-GB" dirty="0" smtClean="0"/>
              <a:t>India .</a:t>
            </a:r>
          </a:p>
          <a:p>
            <a:r>
              <a:rPr lang="en-GB" dirty="0"/>
              <a:t>Brand tone :</a:t>
            </a:r>
            <a:r>
              <a:rPr lang="en-GB" dirty="0" err="1"/>
              <a:t>Amul's</a:t>
            </a:r>
            <a:r>
              <a:rPr lang="en-GB" dirty="0"/>
              <a:t> brand tone is humorous, witty, and topical. </a:t>
            </a:r>
            <a:r>
              <a:rPr lang="en-GB" dirty="0" err="1"/>
              <a:t>Amul's</a:t>
            </a:r>
            <a:r>
              <a:rPr lang="en-GB" dirty="0"/>
              <a:t> advertisements, which are often based on current affairs and social issues, have been a hit among consumers and have helped the brand gain a loyal customer base. </a:t>
            </a:r>
            <a:r>
              <a:rPr lang="en-GB" dirty="0" err="1"/>
              <a:t>Amul's</a:t>
            </a:r>
            <a:r>
              <a:rPr lang="en-GB" dirty="0"/>
              <a:t> ads reflect the pulse of the nation and comment on touchy subjects without offending anybody.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 err="1"/>
              <a:t>Amul</a:t>
            </a:r>
            <a:r>
              <a:rPr lang="en-GB" dirty="0"/>
              <a:t> girl is the mascot of the brand and adds a pinch of </a:t>
            </a:r>
            <a:r>
              <a:rPr lang="en-GB" dirty="0" err="1"/>
              <a:t>humor</a:t>
            </a:r>
            <a:r>
              <a:rPr lang="en-GB" dirty="0"/>
              <a:t> to every ad. </a:t>
            </a:r>
            <a:r>
              <a:rPr lang="en-GB" dirty="0" err="1"/>
              <a:t>Amul's</a:t>
            </a:r>
            <a:r>
              <a:rPr lang="en-GB" dirty="0"/>
              <a:t> brand identity and tone have evolved with India over the years. </a:t>
            </a:r>
            <a:r>
              <a:rPr lang="en-GB" dirty="0" err="1"/>
              <a:t>Amul</a:t>
            </a:r>
            <a:r>
              <a:rPr lang="en-GB" dirty="0"/>
              <a:t> has been keenly using the cartoon figure in its longest-running advertisement campaign, which has earned a Guinness World Record for the longest-running advertisement campaign in the world⁴. </a:t>
            </a:r>
            <a:endParaRPr lang="en-GB" dirty="0" smtClean="0"/>
          </a:p>
          <a:p>
            <a:r>
              <a:rPr lang="en-GB" dirty="0" err="1" smtClean="0"/>
              <a:t>Amul</a:t>
            </a:r>
            <a:r>
              <a:rPr lang="en-GB" dirty="0" smtClean="0"/>
              <a:t> </a:t>
            </a:r>
            <a:r>
              <a:rPr lang="en-GB" dirty="0"/>
              <a:t>has also embraced digital marketing and has a strong presence on various online platforms such as Facebook, Twitter, YouTube, and Instagram³. </a:t>
            </a:r>
            <a:r>
              <a:rPr lang="en-GB" dirty="0" err="1"/>
              <a:t>Amul's</a:t>
            </a:r>
            <a:r>
              <a:rPr lang="en-GB" dirty="0"/>
              <a:t> brand identity and tone have remained consistent and relevant to the changing times and tastes of India.</a:t>
            </a:r>
            <a:endParaRPr lang="en-GB" dirty="0" smtClean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BRAND TONE AND IDENTY OF AMUL: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54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2596" y="2674938"/>
            <a:ext cx="5166746" cy="34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AMUL GIRL: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83301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1167</TotalTime>
  <Words>2355</Words>
  <Application>Microsoft Office PowerPoint</Application>
  <PresentationFormat>On-screen Show (4:3)</PresentationFormat>
  <Paragraphs>146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Waveform</vt:lpstr>
      <vt:lpstr>   DIGITAL MARKETING PROJECT                          PHASE 2</vt:lpstr>
      <vt:lpstr>               PART 1:- BRAND STUDY , COMPETITOR ANALYSIS &amp; BUYER’S/AUDIENCE’S PERSONA</vt:lpstr>
      <vt:lpstr>RESEARCH BRAND :  AMUL</vt:lpstr>
      <vt:lpstr>PowerPoint Presentation</vt:lpstr>
      <vt:lpstr>MISSION/VALUES OF AMUL:</vt:lpstr>
      <vt:lpstr>FONDER OF AMUL INDIA: Dr.Verghese Kurien</vt:lpstr>
      <vt:lpstr>USP OF AMUL:</vt:lpstr>
      <vt:lpstr>BRAND TONE AND IDENTY OF AMUL:</vt:lpstr>
      <vt:lpstr>AMUL GIRL:</vt:lpstr>
      <vt:lpstr>5 SMART GOALS AND KPIs OF AMUL:</vt:lpstr>
      <vt:lpstr>PowerPoint Presentation</vt:lpstr>
      <vt:lpstr>BUYER’S/AUDIENCE’S PERSONA:         Target Audiences of Amul</vt:lpstr>
      <vt:lpstr>PowerPoint Presentation</vt:lpstr>
      <vt:lpstr>COMPETITOR ANALYSIS:</vt:lpstr>
      <vt:lpstr>PowerPoint Presentation</vt:lpstr>
      <vt:lpstr>PowerPoint Presentation</vt:lpstr>
      <vt:lpstr>PART 2:-      SEO &amp; KEYWORD RESEARCHPART 2:- SEO &amp; KEYWORD RESEARCH</vt:lpstr>
      <vt:lpstr>SEO AUDIT REPORT OF AMUL WEBSITE: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KEYWORD ANALYSIS:</vt:lpstr>
      <vt:lpstr>KEYWORDS FOR AMUL</vt:lpstr>
      <vt:lpstr>META TAG OPTAMIZATION</vt:lpstr>
      <vt:lpstr>              PART 3:- CONTENT IDEA &amp;MARKET STRATEGIES</vt:lpstr>
      <vt:lpstr>CONTENT CALENDER</vt:lpstr>
      <vt:lpstr>MARKET STRAGIES OF AMUL &amp; CHALLENGES FACED BY AMUL :-</vt:lpstr>
      <vt:lpstr>PART 4:- CONTENT CREATION AND CURATION</vt:lpstr>
      <vt:lpstr>POST CREATION :-</vt:lpstr>
      <vt:lpstr>PowerPoint Presentation</vt:lpstr>
      <vt:lpstr>PowerPoint Presentation</vt:lpstr>
      <vt:lpstr>INSTAGRAM STORY</vt:lpstr>
      <vt:lpstr>THANK YOU  FOR THIS OPPORTUNITY.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PROJECT                          PHASE 2</dc:title>
  <dc:creator>DELL</dc:creator>
  <cp:lastModifiedBy>DELL</cp:lastModifiedBy>
  <cp:revision>63</cp:revision>
  <dcterms:created xsi:type="dcterms:W3CDTF">2023-10-11T05:03:15Z</dcterms:created>
  <dcterms:modified xsi:type="dcterms:W3CDTF">2023-10-13T09:22:57Z</dcterms:modified>
</cp:coreProperties>
</file>